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1" r:id="rId8"/>
    <p:sldId id="263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373" y="160338"/>
            <a:ext cx="6163246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СЛУЖБА МЕДИАЦИИ ГИМНАЗИИ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(ПРИМИРЕНИЯ)</a:t>
            </a: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endParaRPr lang="ru-RU" sz="2200" b="1" dirty="0">
              <a:solidFill>
                <a:srgbClr val="C00000"/>
              </a:solidFill>
            </a:endParaRPr>
          </a:p>
        </p:txBody>
      </p:sp>
      <p:pic>
        <p:nvPicPr>
          <p:cNvPr id="2056" name="Picture 8" descr="http://yakutsk.arbitr.ru/sites/yakutsk.arbitr.ru/files/images/%D0%B3%D1%80%D0%B0%D1%84%D0%B8%D0%BA%2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19" y="4290182"/>
            <a:ext cx="2611708" cy="221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0375" y="5805264"/>
            <a:ext cx="8360097" cy="864096"/>
          </a:xfrm>
          <a:noFill/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200" u="sng" dirty="0"/>
              <a:t>Наш девиз</a:t>
            </a:r>
            <a:r>
              <a:rPr lang="ru-RU" sz="2200" b="1" dirty="0" smtClean="0"/>
              <a:t>: </a:t>
            </a:r>
          </a:p>
          <a:p>
            <a:pPr marL="0" indent="0" algn="ctr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« </a:t>
            </a:r>
            <a:r>
              <a:rPr lang="ru-RU" sz="2200" b="1" dirty="0">
                <a:solidFill>
                  <a:srgbClr val="C00000"/>
                </a:solidFill>
              </a:rPr>
              <a:t>Поступай с другим так, </a:t>
            </a:r>
            <a:r>
              <a:rPr lang="ru-RU" sz="2200" b="1" dirty="0" smtClean="0">
                <a:solidFill>
                  <a:srgbClr val="C00000"/>
                </a:solidFill>
              </a:rPr>
              <a:t>как </a:t>
            </a:r>
            <a:r>
              <a:rPr lang="ru-RU" sz="2200" b="1" dirty="0">
                <a:solidFill>
                  <a:srgbClr val="C00000"/>
                </a:solidFill>
              </a:rPr>
              <a:t>бы ты хотел, </a:t>
            </a:r>
            <a:r>
              <a:rPr lang="ru-RU" sz="2200" b="1" dirty="0" smtClean="0">
                <a:solidFill>
                  <a:srgbClr val="C00000"/>
                </a:solidFill>
              </a:rPr>
              <a:t>чтобы </a:t>
            </a:r>
            <a:r>
              <a:rPr lang="ru-RU" sz="2200" b="1" dirty="0">
                <a:solidFill>
                  <a:srgbClr val="C00000"/>
                </a:solidFill>
              </a:rPr>
              <a:t>поступили с тобой</a:t>
            </a:r>
            <a:r>
              <a:rPr lang="ru-RU" sz="2200" b="1" dirty="0" smtClean="0">
                <a:solidFill>
                  <a:srgbClr val="C00000"/>
                </a:solidFill>
              </a:rPr>
              <a:t>»</a:t>
            </a:r>
            <a:endParaRPr lang="ru-RU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AutoShape 6" descr="Новос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Новост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Новост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5575" y="927510"/>
            <a:ext cx="8880921" cy="34375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Уважаемые обучающиеся!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700" b="1" dirty="0" smtClean="0">
                <a:solidFill>
                  <a:schemeClr val="tx1"/>
                </a:solidFill>
              </a:rPr>
              <a:t>С сентября 2014 года начала работу </a:t>
            </a:r>
            <a:r>
              <a:rPr lang="ru-RU" sz="1700" b="1" u="sng" dirty="0" smtClean="0">
                <a:solidFill>
                  <a:schemeClr val="tx1"/>
                </a:solidFill>
              </a:rPr>
              <a:t>Служба Медиации Гимназии</a:t>
            </a:r>
            <a:r>
              <a:rPr lang="ru-RU" sz="1700" b="1" dirty="0" smtClean="0">
                <a:solidFill>
                  <a:schemeClr val="tx1"/>
                </a:solidFill>
              </a:rPr>
              <a:t>. </a:t>
            </a:r>
            <a:r>
              <a:rPr lang="ru-RU" sz="1700" b="1" dirty="0" smtClean="0">
                <a:solidFill>
                  <a:schemeClr val="tx1"/>
                </a:solidFill>
              </a:rPr>
              <a:t>Если вы хотите с кем – то помириться или загладить вину и не знаете как это сделать – обратитесь в нашу службу. </a:t>
            </a:r>
          </a:p>
          <a:p>
            <a:r>
              <a:rPr lang="ru-RU" b="1" i="1" u="sng" dirty="0" smtClean="0">
                <a:solidFill>
                  <a:schemeClr val="tx1"/>
                </a:solidFill>
              </a:rPr>
              <a:t>Руководитель  ШСМ     </a:t>
            </a:r>
            <a:r>
              <a:rPr lang="ru-RU" i="1" u="sng" dirty="0" smtClean="0">
                <a:solidFill>
                  <a:schemeClr val="tx1"/>
                </a:solidFill>
              </a:rPr>
              <a:t> </a:t>
            </a:r>
            <a:r>
              <a:rPr lang="ru-RU" i="1" u="sng" dirty="0">
                <a:solidFill>
                  <a:schemeClr val="tx1"/>
                </a:solidFill>
              </a:rPr>
              <a:t>– </a:t>
            </a:r>
            <a:r>
              <a:rPr lang="ru-RU" i="1" u="sng" dirty="0" smtClean="0">
                <a:solidFill>
                  <a:schemeClr val="tx1"/>
                </a:solidFill>
              </a:rPr>
              <a:t>    </a:t>
            </a:r>
            <a:r>
              <a:rPr lang="ru-RU" i="1" dirty="0" smtClean="0">
                <a:solidFill>
                  <a:schemeClr val="tx1"/>
                </a:solidFill>
              </a:rPr>
              <a:t>Лозовенко </a:t>
            </a:r>
            <a:r>
              <a:rPr lang="ru-RU" i="1" dirty="0">
                <a:solidFill>
                  <a:schemeClr val="tx1"/>
                </a:solidFill>
              </a:rPr>
              <a:t>Ольга Юрьевна, педагог – психолог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  <a:endParaRPr lang="ru-RU" i="1" dirty="0">
              <a:solidFill>
                <a:schemeClr val="tx1"/>
              </a:solidFill>
            </a:endParaRPr>
          </a:p>
          <a:p>
            <a:r>
              <a:rPr lang="ru-RU" b="1" i="1" u="sng" dirty="0">
                <a:solidFill>
                  <a:schemeClr val="tx1"/>
                </a:solidFill>
              </a:rPr>
              <a:t>Зам. руководителя </a:t>
            </a:r>
            <a:r>
              <a:rPr lang="ru-RU" b="1" i="1" u="sng" dirty="0" smtClean="0">
                <a:solidFill>
                  <a:schemeClr val="tx1"/>
                </a:solidFill>
              </a:rPr>
              <a:t>ШСМ </a:t>
            </a:r>
            <a:r>
              <a:rPr lang="ru-RU" i="1" dirty="0">
                <a:solidFill>
                  <a:schemeClr val="tx1"/>
                </a:solidFill>
              </a:rPr>
              <a:t>- Каргина  Наталья  </a:t>
            </a:r>
            <a:r>
              <a:rPr lang="ru-RU" i="1" dirty="0" smtClean="0">
                <a:solidFill>
                  <a:schemeClr val="tx1"/>
                </a:solidFill>
              </a:rPr>
              <a:t>Николаевна, </a:t>
            </a:r>
            <a:r>
              <a:rPr lang="ru-RU" i="1" dirty="0">
                <a:solidFill>
                  <a:schemeClr val="tx1"/>
                </a:solidFill>
              </a:rPr>
              <a:t>социальный педагог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Члены: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Кузьминых В.Н. – зам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директора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Бугрова О.В. – учитель иностранного языка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Пашина О.Л. – учитель физической культуры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Усова Арина- учащаяся 10 «Б»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Колодько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Никита – учащийся 10 «Б»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Кораблев Данила – учащийся 10 «Б»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Юхлина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Н.А. – родитель</a:t>
            </a:r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4482511"/>
            <a:ext cx="5832648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Не держите проблему в себе, приходите, и мы ВАМ поможем!!!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38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852936"/>
            <a:ext cx="8677472" cy="38472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Цели:</a:t>
            </a:r>
            <a:endParaRPr lang="ru-RU" sz="2000" b="1" dirty="0"/>
          </a:p>
          <a:p>
            <a:r>
              <a:rPr lang="ru-RU" sz="2000" dirty="0"/>
              <a:t> </a:t>
            </a:r>
            <a:r>
              <a:rPr lang="ru-RU" sz="2400" b="1" dirty="0"/>
              <a:t>профилактика </a:t>
            </a:r>
            <a:r>
              <a:rPr lang="ru-RU" sz="2400" b="1" dirty="0" smtClean="0"/>
              <a:t>конфликтов,</a:t>
            </a:r>
            <a:endParaRPr lang="ru-RU" sz="2400" b="1" dirty="0"/>
          </a:p>
          <a:p>
            <a:r>
              <a:rPr lang="ru-RU" sz="2400" b="1" dirty="0"/>
              <a:t>реабилитация участников </a:t>
            </a:r>
            <a:r>
              <a:rPr lang="ru-RU" sz="2400" b="1" dirty="0" smtClean="0"/>
              <a:t>конфликтных</a:t>
            </a:r>
          </a:p>
          <a:p>
            <a:r>
              <a:rPr lang="ru-RU" sz="2400" b="1" dirty="0" smtClean="0"/>
              <a:t> </a:t>
            </a:r>
            <a:r>
              <a:rPr lang="ru-RU" sz="2400" b="1" dirty="0"/>
              <a:t>ситуаций</a:t>
            </a:r>
            <a:r>
              <a:rPr lang="ru-RU" sz="2400" b="1" dirty="0" smtClean="0"/>
              <a:t>.</a:t>
            </a:r>
          </a:p>
          <a:p>
            <a:endParaRPr lang="ru-RU" sz="2000" b="1" dirty="0"/>
          </a:p>
          <a:p>
            <a:r>
              <a:rPr lang="ru-RU" sz="2000" b="1" dirty="0">
                <a:solidFill>
                  <a:srgbClr val="FF0000"/>
                </a:solidFill>
              </a:rPr>
              <a:t>Задачи</a:t>
            </a:r>
            <a:r>
              <a:rPr lang="ru-RU" sz="2000" b="1" dirty="0" smtClean="0">
                <a:solidFill>
                  <a:srgbClr val="FF0000"/>
                </a:solidFill>
              </a:rPr>
              <a:t>:</a:t>
            </a:r>
            <a:endParaRPr lang="ru-RU" sz="2000" b="1" dirty="0"/>
          </a:p>
          <a:p>
            <a:r>
              <a:rPr lang="ru-RU" sz="2400" b="1" dirty="0"/>
              <a:t>проведение примирительных программ для участников школьных </a:t>
            </a:r>
            <a:r>
              <a:rPr lang="ru-RU" sz="2400" b="1" dirty="0" smtClean="0"/>
              <a:t>конфликтов,</a:t>
            </a:r>
            <a:endParaRPr lang="ru-RU" sz="2400" b="1" dirty="0"/>
          </a:p>
          <a:p>
            <a:r>
              <a:rPr lang="ru-RU" sz="2400" b="1" dirty="0"/>
              <a:t>обучение школьным способам урегулирования конфликтов.</a:t>
            </a:r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2216" y="116633"/>
            <a:ext cx="8640960" cy="26642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Правовая основа</a:t>
            </a:r>
          </a:p>
          <a:p>
            <a:pPr algn="ctr"/>
            <a:r>
              <a:rPr lang="ru-RU" sz="2400" b="1" i="1" u="sng" dirty="0" smtClean="0">
                <a:solidFill>
                  <a:schemeClr val="tx1"/>
                </a:solidFill>
              </a:rPr>
              <a:t>Служба примирения </a:t>
            </a:r>
            <a:r>
              <a:rPr lang="ru-RU" sz="2000" b="1" dirty="0" smtClean="0">
                <a:solidFill>
                  <a:schemeClr val="tx1"/>
                </a:solidFill>
              </a:rPr>
              <a:t>является социальной службой, действующей в Гимназии на основе добровольческих усилий обучающихся.</a:t>
            </a: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ШСП руководствуется в своей деятельности действующим законодательством и Положением о службе примирения.</a:t>
            </a:r>
          </a:p>
          <a:p>
            <a:pPr algn="ctr"/>
            <a:endParaRPr lang="ru-RU" sz="2000" b="1" i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Проблему экстремизма обсудят на научной конференции :: Общество :: Новости :: Тюмень - Мир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852936"/>
            <a:ext cx="2941016" cy="2206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http://animated-images.su/ph/8/2/930031317.gifОбразовательная программ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animated-images.su/ph/8/2/930031317.gifОбразовательная программ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Нормативные документы МКОУ &quot;Павлоградская гимназия&quot; Павлогра…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Профиль. Образование. Карьера Образовательно-профессиональный маршрут. МОУ Тисульская средняя общеобразовательная школа 1 Ресур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40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2580928" y="1335242"/>
            <a:ext cx="4079303" cy="3370038"/>
          </a:xfrm>
          <a:prstGeom prst="star5">
            <a:avLst>
              <a:gd name="adj" fmla="val 14012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ЕСЛИ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4248080"/>
            <a:ext cx="2368739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dirty="0" smtClean="0">
                <a:solidFill>
                  <a:schemeClr val="tx1"/>
                </a:solidFill>
              </a:rPr>
              <a:t>ас обижают в классе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2924944"/>
            <a:ext cx="2592288" cy="10699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dirty="0" smtClean="0">
                <a:solidFill>
                  <a:schemeClr val="tx1"/>
                </a:solidFill>
              </a:rPr>
              <a:t>озник межличностный конфликт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1335242"/>
            <a:ext cx="2376264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вы поругались и подрались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852936"/>
            <a:ext cx="2376264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dirty="0" smtClean="0">
                <a:solidFill>
                  <a:schemeClr val="tx1"/>
                </a:solidFill>
              </a:rPr>
              <a:t>ы чувствуете себя лишними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12160" y="4248080"/>
            <a:ext cx="244827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dirty="0" smtClean="0">
                <a:solidFill>
                  <a:schemeClr val="tx1"/>
                </a:solidFill>
              </a:rPr>
              <a:t>ас оскорбляют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96136" y="1335242"/>
            <a:ext cx="2437419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dirty="0" smtClean="0">
                <a:solidFill>
                  <a:schemeClr val="tx1"/>
                </a:solidFill>
              </a:rPr>
              <a:t>ас обидели или обокрали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47864" y="260648"/>
            <a:ext cx="2664296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dirty="0" smtClean="0">
                <a:solidFill>
                  <a:schemeClr val="tx1"/>
                </a:solidFill>
              </a:rPr>
              <a:t> вас проблемы с родителями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39552" y="5805264"/>
            <a:ext cx="7920879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Вы можете обратиться в службу примирения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311401" y="4149080"/>
            <a:ext cx="618356" cy="144016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52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116632"/>
            <a:ext cx="792088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Что дает участие в ШСП 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251992"/>
            <a:ext cx="3384376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Подростку совершившему правонарушение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1207128"/>
            <a:ext cx="2304256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Родителям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44208" y="1233833"/>
            <a:ext cx="2498576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Потерпевшему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471192"/>
            <a:ext cx="3384376" cy="4126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Осознать причины своего поступка и их последствия,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Принести извинения и получить прощение,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Загладить причиненный вред.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Вернуть к себе уважение и восстановить важные отношения (в том числе в семье), которые возможно, были нарушены в результате случившегося.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2471191"/>
            <a:ext cx="2498576" cy="21819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Избавиться от негативных переживаний и желания отомстить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Убедиться в том, что справедливость существует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912" y="2471193"/>
            <a:ext cx="2304256" cy="3334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Помочь ребенку в трудной жизненной ситуации, способствовать развитию у него ответственного и взрослого поведения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муниципальное бюджетное образовательное учреждение &quot;Средняя общеобразовательная школа 53&quot; - Официальный сай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25144"/>
            <a:ext cx="278660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трелка вниз 2"/>
          <p:cNvSpPr/>
          <p:nvPr/>
        </p:nvSpPr>
        <p:spPr>
          <a:xfrm>
            <a:off x="1871700" y="2232443"/>
            <a:ext cx="121158" cy="194319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871461" y="2232442"/>
            <a:ext cx="121158" cy="194319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632917" y="2232443"/>
            <a:ext cx="121158" cy="194319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1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4008" y="3602591"/>
            <a:ext cx="4499992" cy="31393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Ожидаемые результаты деятельности ШСП: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b="1" i="1" dirty="0"/>
              <a:t>1.Снижение количества правонарушений (в том числе повторных) среди детей и подростков;</a:t>
            </a:r>
          </a:p>
          <a:p>
            <a:r>
              <a:rPr lang="ru-RU" b="1" i="1" dirty="0"/>
              <a:t>2.Снижение уровня конфликтности в школе;</a:t>
            </a:r>
          </a:p>
          <a:p>
            <a:r>
              <a:rPr lang="ru-RU" b="1" i="1" dirty="0"/>
              <a:t>3.Снижение числа вновь выявленных детей « группы риска»;</a:t>
            </a:r>
          </a:p>
          <a:p>
            <a:r>
              <a:rPr lang="ru-RU" b="1" i="1" dirty="0"/>
              <a:t>4. Улучшение психологического микроклимата в классе, школе.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38118"/>
            <a:ext cx="5256584" cy="34470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Мы рассматриваем </a:t>
            </a:r>
            <a:r>
              <a:rPr lang="ru-RU" sz="2000" b="1" dirty="0" smtClean="0">
                <a:solidFill>
                  <a:srgbClr val="C00000"/>
                </a:solidFill>
              </a:rPr>
              <a:t>следующие конфликты:</a:t>
            </a:r>
          </a:p>
          <a:p>
            <a:endParaRPr lang="ru-RU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i="1" dirty="0"/>
              <a:t>Межличностные конфликты.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i="1" dirty="0"/>
              <a:t>Нецензурные оскорбления.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i="1" dirty="0"/>
              <a:t>Угрозы.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i="1" dirty="0"/>
              <a:t>Причинение незначительного материального ущерба.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i="1" dirty="0"/>
              <a:t>Взаимные обиды.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i="1" dirty="0"/>
              <a:t>Длительные прогулы в результате конфликта.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i="1" dirty="0"/>
              <a:t>Изгои в классе.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i="1" dirty="0"/>
              <a:t>Конфликты с учителями, с родителями.</a:t>
            </a:r>
          </a:p>
        </p:txBody>
      </p:sp>
      <p:pic>
        <p:nvPicPr>
          <p:cNvPr id="6" name="Picture 2" descr="Круглый стол &amp;quot;Перспективы развития медиационных практик в юридической деятельности&amp;quot; - Ардашев и партнеры юридические 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02591"/>
            <a:ext cx="4248472" cy="312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Решение школьных конфликтов по-новому / новости &quot;Про-Щербинк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32656"/>
            <a:ext cx="351013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67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06152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 </a:t>
            </a:r>
            <a:endParaRPr lang="ru-RU" sz="2400" dirty="0"/>
          </a:p>
        </p:txBody>
      </p:sp>
      <p:sp>
        <p:nvSpPr>
          <p:cNvPr id="3" name="AutoShape 4" descr="Новос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&quot;Synergy&quot; - Feature - How Mediation Helps the Justice Syste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&quot;Synergy&quot; - Feature - How Mediation Helps the Justice Syste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&quot;Synergy&quot; - Feature - How Mediation Helps the Justice System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http://im2-tub-ru.yandex.net/i?id=1d8260d68b6d81a1b4db498b786cba33-43-144&amp;n=21"/>
          <p:cNvSpPr>
            <a:spLocks noChangeAspect="1" noChangeArrowheads="1"/>
          </p:cNvSpPr>
          <p:nvPr/>
        </p:nvSpPr>
        <p:spPr bwMode="auto">
          <a:xfrm>
            <a:off x="155575" y="-6858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4" descr="http://im2-tub-ru.yandex.net/i?id=1d8260d68b6d81a1b4db498b786cba33-43-144&amp;n=21"/>
          <p:cNvSpPr>
            <a:spLocks noChangeAspect="1" noChangeArrowheads="1"/>
          </p:cNvSpPr>
          <p:nvPr/>
        </p:nvSpPr>
        <p:spPr bwMode="auto">
          <a:xfrm>
            <a:off x="307975" y="-5334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6" descr="Unity - Психология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8" descr="Unity - Психология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20" descr="Unity - Психология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22" descr="Детали новости - Марийское региональное отделение Всероссийской политической партии ЕДИНАЯ РОССИЯ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24" descr="Детали новости - Марийское региональное отделение Всероссийской политической партии ЕДИНАЯ РОССИЯ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26" descr="Детали новости - Марийское региональное отделение Всероссийской политической партии ЕДИНАЯ РОССИЯ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28" descr="http://im0-tub-ru.yandex.net/i?id=967eac7d3620d898e865fc29cf8ab032-118-144&amp;n=21"/>
          <p:cNvSpPr>
            <a:spLocks noChangeAspect="1" noChangeArrowheads="1"/>
          </p:cNvSpPr>
          <p:nvPr/>
        </p:nvSpPr>
        <p:spPr bwMode="auto">
          <a:xfrm>
            <a:off x="155575" y="-631825"/>
            <a:ext cx="28575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30" descr="http://im0-tub-ru.yandex.net/i?id=967eac7d3620d898e865fc29cf8ab032-118-144&amp;n=21"/>
          <p:cNvSpPr>
            <a:spLocks noChangeAspect="1" noChangeArrowheads="1"/>
          </p:cNvSpPr>
          <p:nvPr/>
        </p:nvSpPr>
        <p:spPr bwMode="auto">
          <a:xfrm>
            <a:off x="307975" y="-479425"/>
            <a:ext cx="28575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162"/>
            <a:ext cx="9001000" cy="68278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17" name="Овал 16"/>
          <p:cNvSpPr/>
          <p:nvPr/>
        </p:nvSpPr>
        <p:spPr>
          <a:xfrm>
            <a:off x="3059833" y="1227138"/>
            <a:ext cx="3528392" cy="248989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Формы работы: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Медиация </a:t>
            </a:r>
            <a:r>
              <a:rPr lang="ru-RU" sz="2000" dirty="0" smtClean="0">
                <a:solidFill>
                  <a:schemeClr val="tx1"/>
                </a:solidFill>
              </a:rPr>
              <a:t>(индивидуальная работа)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C00000"/>
                </a:solidFill>
              </a:rPr>
              <a:t>Круг примирения </a:t>
            </a:r>
            <a:r>
              <a:rPr lang="ru-RU" sz="2000" dirty="0" smtClean="0">
                <a:solidFill>
                  <a:schemeClr val="tx1"/>
                </a:solidFill>
              </a:rPr>
              <a:t>(групповая работа)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2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332656"/>
            <a:ext cx="5760640" cy="31393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Образец заявки.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pPr lvl="0" algn="ctr"/>
            <a:r>
              <a:rPr lang="ru-RU" dirty="0"/>
              <a:t>Фамилия, имя  автора записки -  заявки, КЛАСС</a:t>
            </a:r>
          </a:p>
          <a:p>
            <a:pPr lvl="0" algn="ctr"/>
            <a:r>
              <a:rPr lang="ru-RU" dirty="0"/>
              <a:t>Фамилия, имя обидчика, КЛАСС</a:t>
            </a:r>
          </a:p>
          <a:p>
            <a:pPr lvl="0" algn="ctr"/>
            <a:r>
              <a:rPr lang="ru-RU" dirty="0"/>
              <a:t>Что произошло или происходит</a:t>
            </a:r>
          </a:p>
          <a:p>
            <a:pPr lvl="0" algn="ctr"/>
            <a:r>
              <a:rPr lang="ru-RU" dirty="0"/>
              <a:t>Дата, подпись</a:t>
            </a:r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1026" name="Picture 2" descr="Быстрорез Дом стали - Нержавейка, Цветной и Чёрный металлопрока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63888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2852936"/>
            <a:ext cx="4464496" cy="3693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/>
              <a:t>ПРИМЕР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Меня зовут </a:t>
            </a:r>
            <a:r>
              <a:rPr lang="ru-RU" b="1" dirty="0"/>
              <a:t>Петя Иванов (7 «В» класс)</a:t>
            </a:r>
            <a:endParaRPr lang="ru-RU" dirty="0"/>
          </a:p>
          <a:p>
            <a:r>
              <a:rPr lang="ru-RU" dirty="0"/>
              <a:t>Меня дразнит</a:t>
            </a:r>
            <a:r>
              <a:rPr lang="ru-RU" b="1" dirty="0"/>
              <a:t> Смирнов  Сергей (7»В» класс)</a:t>
            </a:r>
            <a:endParaRPr lang="ru-RU" dirty="0"/>
          </a:p>
          <a:p>
            <a:r>
              <a:rPr lang="ru-RU" b="1" dirty="0"/>
              <a:t>Он меня бьет. Помогите, пожалуйста</a:t>
            </a:r>
            <a:endParaRPr lang="ru-RU" dirty="0"/>
          </a:p>
          <a:p>
            <a:r>
              <a:rPr lang="ru-RU" i="1" dirty="0"/>
              <a:t>                      </a:t>
            </a:r>
            <a:endParaRPr lang="ru-RU" dirty="0"/>
          </a:p>
          <a:p>
            <a:r>
              <a:rPr lang="ru-RU" dirty="0"/>
              <a:t>                                                                                   6.10.2014 г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i="1" dirty="0"/>
              <a:t>                                                                                   Иванов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1028" name="Picture 4" descr="Ресторан &quot;Таганий Рог&quot; встречает Новый год! ВКонтакт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720106"/>
            <a:ext cx="4536504" cy="39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Красивые картинки про любовь &quot; Красивые картинки, самые красивые картинки скачать бесплат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Красивые картинки про любовь &quot; Красивые картинки, самые красивые картинки скачать бесплатно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16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вал 1"/>
          <p:cNvSpPr/>
          <p:nvPr/>
        </p:nvSpPr>
        <p:spPr>
          <a:xfrm>
            <a:off x="2483768" y="908720"/>
            <a:ext cx="4752528" cy="25202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Возьмемся за руки, друзья!</a:t>
            </a:r>
          </a:p>
          <a:p>
            <a:pPr algn="ctr"/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Только объединив усилия</a:t>
            </a: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мы сможем успешно решать возникающие в Гимназии конфликты.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2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446</Words>
  <Application>Microsoft Office PowerPoint</Application>
  <PresentationFormat>Экран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СЛУЖБА МЕДИАЦИИ ГИМНАЗИИ  (ПРИМИРЕНИЯ)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ПРИМИРЕНИЯ  (ШСП) Наш девиз: « Поступай с другим так, как бы ты хотел, чтобы поступили с тобой»</dc:title>
  <dc:creator>психолог</dc:creator>
  <cp:lastModifiedBy>1</cp:lastModifiedBy>
  <cp:revision>34</cp:revision>
  <cp:lastPrinted>2015-10-19T12:45:10Z</cp:lastPrinted>
  <dcterms:created xsi:type="dcterms:W3CDTF">2014-09-30T05:28:26Z</dcterms:created>
  <dcterms:modified xsi:type="dcterms:W3CDTF">2015-10-19T12:46:18Z</dcterms:modified>
</cp:coreProperties>
</file>